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8"/>
  </p:notesMasterIdLst>
  <p:sldIdLst>
    <p:sldId id="256" r:id="rId3"/>
    <p:sldId id="262" r:id="rId4"/>
    <p:sldId id="272" r:id="rId5"/>
    <p:sldId id="261" r:id="rId6"/>
    <p:sldId id="269" r:id="rId7"/>
    <p:sldId id="289" r:id="rId8"/>
    <p:sldId id="276" r:id="rId9"/>
    <p:sldId id="311" r:id="rId10"/>
    <p:sldId id="313" r:id="rId11"/>
    <p:sldId id="314" r:id="rId12"/>
    <p:sldId id="315" r:id="rId13"/>
    <p:sldId id="316" r:id="rId14"/>
    <p:sldId id="291" r:id="rId15"/>
    <p:sldId id="317" r:id="rId16"/>
    <p:sldId id="320" r:id="rId17"/>
    <p:sldId id="318" r:id="rId18"/>
    <p:sldId id="326" r:id="rId19"/>
    <p:sldId id="321" r:id="rId20"/>
    <p:sldId id="319" r:id="rId21"/>
    <p:sldId id="325" r:id="rId22"/>
    <p:sldId id="322" r:id="rId23"/>
    <p:sldId id="323" r:id="rId24"/>
    <p:sldId id="324" r:id="rId25"/>
    <p:sldId id="265" r:id="rId26"/>
    <p:sldId id="327" r:id="rId27"/>
    <p:sldId id="306" r:id="rId28"/>
    <p:sldId id="328" r:id="rId29"/>
    <p:sldId id="260" r:id="rId30"/>
    <p:sldId id="259" r:id="rId31"/>
    <p:sldId id="329" r:id="rId32"/>
    <p:sldId id="279" r:id="rId33"/>
    <p:sldId id="287" r:id="rId34"/>
    <p:sldId id="330" r:id="rId35"/>
    <p:sldId id="301" r:id="rId36"/>
    <p:sldId id="302" r:id="rId37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6" d="100"/>
        <a:sy n="146" d="100"/>
      </p:scale>
      <p:origin x="0" y="43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85EA7-6DAD-4472-B141-B57AF38B6E3F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9A7FA-E89C-4850-8867-6F0A720B2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0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ECF05-0C94-4E35-9F50-3756C6CC80B6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5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4354B-1731-4F52-BD34-C6693C894663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4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6F8-790B-44DD-85BF-1FF1ACFF0715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43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0F-AAAB-4CBF-979E-1EDF8205174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0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1204-301F-4FB8-8B78-71F2E6D2B622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4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64C3E-0A3F-4CAE-A424-7FF854F96CD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44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08BA7-1F02-438D-8511-01FE5BFCF3E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8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9A9D1-66E0-4AC9-81A2-4DAB16ED09D7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05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B8A84-8D0D-4AA4-8561-E2CFE024200E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6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26760-862A-4D63-887C-450D50246CC5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6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FDC6-B964-4016-A342-991B31065955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9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5221-3D18-49DD-9D2F-4AEEBBF2DF92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09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44FBE-E355-49A3-A424-C192F332620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3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94003-9825-4F9F-A515-0D7D528A9ED0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8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F493E-66F6-4808-9588-BF82578F05A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8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3504-06E4-4AB8-9794-47E2CECD85E7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CA25-3880-405E-96BF-B107241B2DE3}" type="datetime1">
              <a:rPr lang="ru-RU" smtClean="0"/>
              <a:t>25.01.2020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0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386AB-FE7D-415C-AAC9-775CB6E00C1A}" type="datetime1">
              <a:rPr lang="ru-RU" smtClean="0"/>
              <a:t>25.01.2020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86AE-056D-42C7-A0BB-048F558727FA}" type="datetime1">
              <a:rPr lang="ru-RU" smtClean="0"/>
              <a:t>25.01.2020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2ABF-20FF-447A-8E06-7B2EF5889138}" type="datetime1">
              <a:rPr lang="ru-RU" smtClean="0"/>
              <a:t>25.01.2020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9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B53FB-0724-401C-8BA4-99BF9B2F9984}" type="datetime1">
              <a:rPr lang="ru-RU" smtClean="0"/>
              <a:t>25.01.2020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6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FD60F-7F6B-4CAB-84FA-F6E8609D5315}" type="datetime1">
              <a:rPr lang="ru-RU" smtClean="0"/>
              <a:t>25.01.2020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AB42E-3BE4-4FD0-95DB-DD68C6E1C99B}" type="datetime1">
              <a:rPr lang="ru-RU" smtClean="0"/>
              <a:t>25.01.2020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85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3759989-28BF-4AB5-B5F8-AE035D741E9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25.01.2020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29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783770" y="3610947"/>
            <a:ext cx="76604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31967" y="751074"/>
            <a:ext cx="70000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dirty="0" smtClean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Выступление директора МБОУ 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«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Русскошуганская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основная общеобразовательная школа имени 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П.Днепрова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Муслюмовского муниципального района РТ»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Фархутдинова Ф.К.</a:t>
            </a:r>
            <a:endParaRPr lang="ru-RU" sz="2000" b="1" dirty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825" y="74596"/>
            <a:ext cx="1101480" cy="13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49440"/>
            <a:ext cx="1122630" cy="601634"/>
          </a:xfrm>
          <a:prstGeom prst="rect">
            <a:avLst/>
          </a:prstGeom>
        </p:spPr>
      </p:pic>
      <p:pic>
        <p:nvPicPr>
          <p:cNvPr id="9218" name="Picture 2" descr="C:\Users\ФФК\Desktop\4943_n1604385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456" y="74596"/>
            <a:ext cx="1920240" cy="10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ФФК\Desktop\IMG_01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26" y="2690066"/>
            <a:ext cx="6248850" cy="4167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580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128649"/>
            <a:ext cx="8894618" cy="592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8546" y="6192982"/>
            <a:ext cx="88946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Новый год 2019 года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5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3315" name="Picture 3" descr="C:\Users\ФФК\Desktop\мои фото и видеофильмы\кубок днепрова 2019\победители и призеры на кубок П.Днепро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843"/>
            <a:ext cx="9173196" cy="6115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ФФК\Desktop\Logotip-goriz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161" y="160386"/>
            <a:ext cx="2410857" cy="914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67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4338" name="Picture 2" descr="C:\Users\ФФК\Desktop\IMG_77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9643" r="3125"/>
          <a:stretch/>
        </p:blipFill>
        <p:spPr bwMode="auto">
          <a:xfrm>
            <a:off x="172412" y="96982"/>
            <a:ext cx="8805333" cy="566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5897294"/>
            <a:ext cx="9144000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Открытие соревнований на кубок </a:t>
            </a:r>
            <a:r>
              <a:rPr lang="ru-RU" sz="2400" b="1" dirty="0" err="1" smtClean="0">
                <a:solidFill>
                  <a:schemeClr val="bg1"/>
                </a:solidFill>
              </a:rPr>
              <a:t>П.Днепрова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посвященные 100-летию со дня рождения  Героя 01.02.2019 года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5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155" y="6096000"/>
            <a:ext cx="8909759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Здание будущего музея деревенского быта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5363" name="Picture 3" descr="C:\Users\ФФК\Desktop\20190422_120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7" y="526473"/>
            <a:ext cx="8936528" cy="544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745" y="97842"/>
            <a:ext cx="2940715" cy="103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07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6386" name="Picture 2" descr="C:\Users\ФФК\Desktop\мои фото и видеофильмы\для презент\IMG_05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9" y="823074"/>
            <a:ext cx="8783782" cy="585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831" y="110837"/>
            <a:ext cx="2877512" cy="101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54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7411" name="Picture 3" descr="C:\Users\ФФК\Desktop\IMG_98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110837"/>
            <a:ext cx="6299660" cy="420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ФФК\Desktop\IMG_99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55" y="2640064"/>
            <a:ext cx="6068289" cy="404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776" y="4881311"/>
            <a:ext cx="2837765" cy="830997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Ремонтные работы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здания музея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7413" name="Picture 5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351" y="110837"/>
            <a:ext cx="2588030" cy="90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99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8434" name="Picture 2" descr="C:\Users\ФФК\Desktop\IMG_03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26" y="176212"/>
            <a:ext cx="8771773" cy="585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826" y="5957784"/>
            <a:ext cx="8771773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открытии музея выступает глава </a:t>
            </a:r>
            <a:r>
              <a:rPr lang="ru-RU" sz="2400" b="1" dirty="0" err="1" smtClean="0">
                <a:solidFill>
                  <a:schemeClr val="bg1"/>
                </a:solidFill>
              </a:rPr>
              <a:t>Муслюмовского</a:t>
            </a:r>
            <a:r>
              <a:rPr lang="ru-RU" sz="2400" b="1" dirty="0" smtClean="0">
                <a:solidFill>
                  <a:schemeClr val="bg1"/>
                </a:solidFill>
              </a:rPr>
              <a:t> района </a:t>
            </a:r>
            <a:r>
              <a:rPr lang="ru-RU" sz="2400" b="1" dirty="0" err="1" smtClean="0">
                <a:solidFill>
                  <a:schemeClr val="bg1"/>
                </a:solidFill>
              </a:rPr>
              <a:t>Р.Х.Муллин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8435" name="Picture 3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79" y="176212"/>
            <a:ext cx="2592820" cy="91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24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9219" name="Picture 3" descr="C:\Users\ФФК\Desktop\IMG_0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176212"/>
            <a:ext cx="5597236" cy="373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ФФК\Desktop\IMG_03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974084"/>
            <a:ext cx="5655108" cy="37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ФФК\Desktop\фото для презентации к публичному отчету 2019 года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582" y="176212"/>
            <a:ext cx="2967326" cy="10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981" y="4946073"/>
            <a:ext cx="3117273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Мгновения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торжественного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открытия музея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4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20483" name="Picture 3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471" y="216060"/>
            <a:ext cx="2578137" cy="90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0487" y="5451251"/>
            <a:ext cx="3054495" cy="110799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Экскурсии 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в музей «Деревенское подворье»</a:t>
            </a:r>
            <a:endParaRPr lang="ru-RU" sz="2200" b="1" dirty="0">
              <a:solidFill>
                <a:schemeClr val="bg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52575"/>
            <a:ext cx="6155684" cy="410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C:\Users\ФФК\Desktop\IMG_08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481" y="3044702"/>
            <a:ext cx="5797031" cy="370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90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9458" name="Picture 2" descr="C:\Users\ФФК\Desktop\IMG_1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97943"/>
            <a:ext cx="8908473" cy="594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690" y="6039825"/>
            <a:ext cx="8908473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Победители и призеры научно-практической конференции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«Муслюмово-2019: этнография, фольклор и народные ремесла»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9459" name="Picture 3" descr="C:\Users\ФФК\Desktop\логотип фонда президентских гранто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398" y="97943"/>
            <a:ext cx="2883765" cy="101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10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численности учащихся по ступеням обучения на начало учебного года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939476"/>
              </p:ext>
            </p:extLst>
          </p:nvPr>
        </p:nvGraphicFramePr>
        <p:xfrm>
          <a:off x="135290" y="1399310"/>
          <a:ext cx="8828601" cy="50290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7201"/>
                <a:gridCol w="1315989"/>
                <a:gridCol w="1399945"/>
                <a:gridCol w="1363425"/>
                <a:gridCol w="1229517"/>
                <a:gridCol w="1071262"/>
                <a:gridCol w="1071262"/>
              </a:tblGrid>
              <a:tr h="16552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первоклассников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уч-ся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ступень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(1-4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 ступень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(5-9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Класс-</a:t>
                      </a: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Дошкольная группа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2022-2023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6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22530" name="Picture 2" descr="C:\Users\ФФК\Desktop\IMG_86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882795"/>
            <a:ext cx="8861634" cy="591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ФФК\Desktop\Logotip-goriz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764" y="0"/>
            <a:ext cx="3181271" cy="1208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6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21507" name="Picture 3" descr="C:\Users\ФФК\Desktop\IMG_87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91" y="872836"/>
            <a:ext cx="8744874" cy="583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ФФК\Desktop\Logotip-goriz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420" y="107806"/>
            <a:ext cx="3338945" cy="1268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00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23554" name="Picture 2" descr="C:\Users\ФФК\Desktop\IMG_87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7" y="832153"/>
            <a:ext cx="8868187" cy="591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ФФК\Desktop\Logotip-goriz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27" y="0"/>
            <a:ext cx="3117273" cy="118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35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11267" name="Picture 3" descr="C:\Users\ФФК\Desktop\IMG_7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29" y="2479965"/>
            <a:ext cx="6479771" cy="432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ФФК\Desktop\IMG_0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1"/>
            <a:ext cx="5652654" cy="377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88180" y="138545"/>
            <a:ext cx="3089563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Встреча с старшим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инспектором МОНД </a:t>
            </a:r>
          </a:p>
          <a:p>
            <a:pPr algn="ctr"/>
            <a:r>
              <a:rPr lang="ru-RU" sz="2400" b="1" dirty="0" err="1" smtClean="0">
                <a:solidFill>
                  <a:schemeClr val="bg1"/>
                </a:solidFill>
              </a:rPr>
              <a:t>Идиатуллиным</a:t>
            </a:r>
            <a:r>
              <a:rPr lang="ru-RU" sz="2400" b="1" dirty="0" smtClean="0">
                <a:solidFill>
                  <a:schemeClr val="bg1"/>
                </a:solidFill>
              </a:rPr>
              <a:t> Р.А.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981" y="5601591"/>
            <a:ext cx="2567248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Встреча с ветераном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Фроловым С.П.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4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внеурочной работы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11285"/>
              </p:ext>
            </p:extLst>
          </p:nvPr>
        </p:nvGraphicFramePr>
        <p:xfrm>
          <a:off x="124690" y="640773"/>
          <a:ext cx="8769928" cy="49841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0785"/>
                <a:gridCol w="800950"/>
                <a:gridCol w="835033"/>
                <a:gridCol w="1579841"/>
                <a:gridCol w="1123319"/>
              </a:tblGrid>
              <a:tr h="1015294">
                <a:tc>
                  <a:txBody>
                    <a:bodyPr/>
                    <a:lstStyle/>
                    <a:p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2016-2017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2017-2018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часов в неделю, отводимых на кружки, секции и другие формы организации дополнительного образования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кружков, секций, консультативных групп и других форм организации внеурочной работы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учащихся в % от общего числа учащихся, занятых дополнительным образованием во внеурочное время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4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2290" name="Picture 2" descr="C:\Users\ФФК\Desktop\IMG_02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7"/>
          <a:stretch/>
        </p:blipFill>
        <p:spPr bwMode="auto">
          <a:xfrm>
            <a:off x="124689" y="107805"/>
            <a:ext cx="8892222" cy="612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689" y="6340455"/>
            <a:ext cx="889222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Уборка урожая на пришкольном участке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9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103850"/>
              </p:ext>
            </p:extLst>
          </p:nvPr>
        </p:nvGraphicFramePr>
        <p:xfrm>
          <a:off x="124691" y="177800"/>
          <a:ext cx="9019309" cy="6507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3954"/>
                <a:gridCol w="1422275"/>
                <a:gridCol w="1774428"/>
                <a:gridCol w="1692870"/>
                <a:gridCol w="8457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Показатели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2017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2018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2019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Стоимость обеда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25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Госдотация на питание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В руб.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6,92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7,40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7,92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Родительская плата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17,08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Реализовано овощей населению в </a:t>
                      </a:r>
                      <a:r>
                        <a:rPr lang="ru-RU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тыс.рублях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47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Сумма потраченных на нужды школы внебюджетных средств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33,9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Закуплены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9 ноутбуков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холодильник, 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морозильник,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 бойлера,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триммер,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искусственная елка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мотоблок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снегоочиститель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спортинвентарь</a:t>
                      </a:r>
                    </a:p>
                    <a:p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Использование энергоресурсов за пять месяцев с августа по декабрь: газ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электроэнергия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9821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9100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11327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10506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11361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11267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b="1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+34</a:t>
                      </a:r>
                    </a:p>
                    <a:p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+761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66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1028" name="Picture 4" descr="C:\Users\ФФК\Desktop\20200114_0952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02" y="112229"/>
            <a:ext cx="5923084" cy="393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ФФК\Desktop\IMG_06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988" y="2597389"/>
            <a:ext cx="6195803" cy="413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461" y="5529612"/>
            <a:ext cx="2550105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Детская площадка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радует малышей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218" y="112229"/>
            <a:ext cx="19208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12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8860" y="601657"/>
            <a:ext cx="6423810" cy="545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Оснащенность учебных кабинетов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698736"/>
              </p:ext>
            </p:extLst>
          </p:nvPr>
        </p:nvGraphicFramePr>
        <p:xfrm>
          <a:off x="98860" y="1147384"/>
          <a:ext cx="8802544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801"/>
                <a:gridCol w="2155372"/>
                <a:gridCol w="2155371"/>
              </a:tblGrid>
              <a:tr h="440500"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оснащения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Персональные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компьютеры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Учительские ноутбуки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Проекционная</a:t>
                      </a:r>
                      <a:r>
                        <a:rPr lang="ru-RU" sz="2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техника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Интерактивная техника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566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Наглядно-иллюстративные материалы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58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40548"/>
              </p:ext>
            </p:extLst>
          </p:nvPr>
        </p:nvGraphicFramePr>
        <p:xfrm>
          <a:off x="105747" y="603898"/>
          <a:ext cx="8907625" cy="554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4367"/>
                <a:gridCol w="2491274"/>
                <a:gridCol w="2341984"/>
              </a:tblGrid>
              <a:tr h="370840">
                <a:tc>
                  <a:txBody>
                    <a:bodyPr/>
                    <a:lstStyle/>
                    <a:p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Площадь (м</a:t>
                      </a:r>
                      <a:r>
                        <a:rPr lang="ru-RU" sz="2000" baseline="30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помещений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Учебные кабинеты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Лаборатории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Спортивный зал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Спортивная площадка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Актовый зал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Мастерские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Столовая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Посадочных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мест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Медицинский кабинет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Площадь пришкольного учебно-опытного участка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Библиотека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книжный фонд </a:t>
                      </a:r>
                      <a:endParaRPr lang="ru-RU" sz="20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учебников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2120</a:t>
                      </a:r>
                      <a:endParaRPr lang="ru-RU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780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9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выпускников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282797"/>
              </p:ext>
            </p:extLst>
          </p:nvPr>
        </p:nvGraphicFramePr>
        <p:xfrm>
          <a:off x="220761" y="862149"/>
          <a:ext cx="8702478" cy="46744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3634"/>
                <a:gridCol w="1469746"/>
                <a:gridCol w="1634136"/>
                <a:gridCol w="1500950"/>
                <a:gridCol w="1450417"/>
                <a:gridCol w="1253595"/>
              </a:tblGrid>
              <a:tr h="20198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выпускников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Средне- </a:t>
                      </a:r>
                      <a:r>
                        <a:rPr lang="ru-RU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специальные учебные заведения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политехникум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лицей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Трудоустроены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77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2016-2017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2017-2018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2050" name="Picture 2" descr="C:\Users\ФФК\Desktop\20190821_0846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8"/>
          <a:stretch/>
        </p:blipFill>
        <p:spPr bwMode="auto">
          <a:xfrm>
            <a:off x="166254" y="79662"/>
            <a:ext cx="8839199" cy="592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6254" y="6027003"/>
            <a:ext cx="8839199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Лауреаты муниципального гранта </a:t>
            </a:r>
            <a:r>
              <a:rPr lang="ru-RU" sz="2400" b="1" dirty="0" err="1" smtClean="0">
                <a:solidFill>
                  <a:schemeClr val="bg1"/>
                </a:solidFill>
              </a:rPr>
              <a:t>Верхоланцева</a:t>
            </a:r>
            <a:r>
              <a:rPr lang="ru-RU" sz="2400" b="1" dirty="0" smtClean="0">
                <a:solidFill>
                  <a:schemeClr val="bg1"/>
                </a:solidFill>
              </a:rPr>
              <a:t> Н.С.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</a:t>
            </a:r>
            <a:r>
              <a:rPr lang="ru-RU" sz="2400" b="1" dirty="0" err="1" smtClean="0">
                <a:solidFill>
                  <a:schemeClr val="bg1"/>
                </a:solidFill>
              </a:rPr>
              <a:t>Аглямова</a:t>
            </a:r>
            <a:r>
              <a:rPr lang="ru-RU" sz="2400" b="1" dirty="0" smtClean="0">
                <a:solidFill>
                  <a:schemeClr val="bg1"/>
                </a:solidFill>
              </a:rPr>
              <a:t> А.А.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783770" y="3610947"/>
            <a:ext cx="76604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45" y="3010671"/>
            <a:ext cx="5708073" cy="380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78180" y="1150510"/>
            <a:ext cx="5181601" cy="19389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Выступление директора МБОУ «</a:t>
            </a:r>
            <a:r>
              <a:rPr lang="ru-RU" sz="2000" b="1" dirty="0" err="1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Русскошуганская</a:t>
            </a:r>
            <a:r>
              <a:rPr lang="ru-RU" sz="20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основная общеобразовательная школа имени </a:t>
            </a:r>
            <a:r>
              <a:rPr lang="ru-RU" sz="2000" b="1" dirty="0" err="1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П.Днепрова</a:t>
            </a:r>
            <a:r>
              <a:rPr lang="ru-RU" sz="20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Муслюмовского</a:t>
            </a:r>
            <a:r>
              <a:rPr lang="ru-RU" sz="20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муниципального района РТ»</a:t>
            </a:r>
          </a:p>
          <a:p>
            <a:pPr lvl="0" algn="ctr"/>
            <a:r>
              <a:rPr lang="ru-RU" sz="20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Фархутдинова Ф.К.</a:t>
            </a:r>
            <a:endParaRPr lang="ru-RU" sz="20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2050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203" y="165786"/>
            <a:ext cx="1138000" cy="142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49440"/>
            <a:ext cx="1122630" cy="601634"/>
          </a:xfrm>
          <a:prstGeom prst="rect">
            <a:avLst/>
          </a:prstGeom>
        </p:spPr>
      </p:pic>
      <p:pic>
        <p:nvPicPr>
          <p:cNvPr id="8" name="Picture 2" descr="C:\Users\ФФК\Desktop\4943_n1604385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456" y="74596"/>
            <a:ext cx="1920240" cy="10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83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723" y="1"/>
            <a:ext cx="5492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466" y="5197916"/>
            <a:ext cx="8628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Имени Героя будем достойны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2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2050" name="Picture 2" descr="C:\Users\ФФК\Desktop\IMG_82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5" y="97116"/>
            <a:ext cx="8895917" cy="593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0835" y="6165272"/>
            <a:ext cx="8895916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День пап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" y="180975"/>
            <a:ext cx="9048731" cy="541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36172" y="5823857"/>
            <a:ext cx="7074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Каждый внесенный тобой рубль…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24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" y="66676"/>
            <a:ext cx="8915400" cy="573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9221" y="5945126"/>
            <a:ext cx="7182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…возвращается в село пятью рублями!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образования педагогов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537917"/>
              </p:ext>
            </p:extLst>
          </p:nvPr>
        </p:nvGraphicFramePr>
        <p:xfrm>
          <a:off x="144415" y="637827"/>
          <a:ext cx="8821785" cy="29745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60255"/>
                <a:gridCol w="1260255"/>
                <a:gridCol w="1260255"/>
                <a:gridCol w="1260255"/>
                <a:gridCol w="1260255"/>
                <a:gridCol w="1260255"/>
                <a:gridCol w="1260255"/>
              </a:tblGrid>
              <a:tr h="1343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педагогов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высшим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</a:t>
                      </a:r>
                      <a:r>
                        <a:rPr lang="ru-RU" dirty="0" err="1" smtClean="0"/>
                        <a:t>среднеспец</a:t>
                      </a:r>
                      <a:r>
                        <a:rPr lang="ru-RU" dirty="0" smtClean="0"/>
                        <a:t>.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Пенсионного возраста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Внешних совместителей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иных работников</a:t>
                      </a:r>
                      <a:endParaRPr lang="ru-RU" dirty="0"/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2018-2019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2019-2020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33350" y="3681922"/>
            <a:ext cx="887730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Квалификационные категории педагогов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564594"/>
              </p:ext>
            </p:extLst>
          </p:nvPr>
        </p:nvGraphicFramePr>
        <p:xfrm>
          <a:off x="260352" y="4250268"/>
          <a:ext cx="8750298" cy="2656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383"/>
                <a:gridCol w="1458383"/>
                <a:gridCol w="1458383"/>
                <a:gridCol w="1458383"/>
                <a:gridCol w="1458383"/>
                <a:gridCol w="1458383"/>
              </a:tblGrid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Учебный год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Количество педагогов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высшей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первой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СЗД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Без категории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2017-2018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2018-2019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2019-2020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84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896888"/>
              </p:ext>
            </p:extLst>
          </p:nvPr>
        </p:nvGraphicFramePr>
        <p:xfrm>
          <a:off x="134659" y="701945"/>
          <a:ext cx="8856943" cy="259080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239193"/>
                <a:gridCol w="1269625"/>
                <a:gridCol w="1269625"/>
                <a:gridCol w="1269625"/>
                <a:gridCol w="1269625"/>
                <a:gridCol w="1269625"/>
                <a:gridCol w="1269625"/>
              </a:tblGrid>
              <a:tr h="996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Учебный 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Количество учащихся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аттестованы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Успеваемость  %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Качество  %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отличников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Кол-во ударников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86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2018-2019 </a:t>
                      </a:r>
                      <a:r>
                        <a:rPr lang="ru-RU" sz="14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у.г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 2 </a:t>
                      </a:r>
                      <a:r>
                        <a:rPr lang="ru-RU" sz="14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четв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1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 </a:t>
                      </a:r>
                      <a:r>
                        <a:rPr lang="ru-RU" sz="1600" dirty="0" err="1" smtClean="0">
                          <a:effectLst/>
                        </a:rPr>
                        <a:t>четв</a:t>
                      </a:r>
                      <a:r>
                        <a:rPr lang="ru-RU" sz="1600" dirty="0" smtClean="0">
                          <a:effectLst/>
                        </a:rPr>
                        <a:t>. 2019-2020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0836" y="3449673"/>
            <a:ext cx="8880764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Олимпиады (кол-во побед./призер) 3-9 </a:t>
            </a:r>
            <a:r>
              <a:rPr lang="ru-RU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366794"/>
              </p:ext>
            </p:extLst>
          </p:nvPr>
        </p:nvGraphicFramePr>
        <p:xfrm>
          <a:off x="110836" y="4017888"/>
          <a:ext cx="8866907" cy="280001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73936"/>
                <a:gridCol w="1408107"/>
                <a:gridCol w="1564563"/>
                <a:gridCol w="3620301"/>
              </a:tblGrid>
              <a:tr h="44214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52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Побед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Призер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Предметы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8613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2017-2018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Русский язык, литература, обществознание, ОБЖ, математика, технология, география, биология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942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Русский язык, литература, технология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942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Физкультура, технология, ОБЖ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94203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836" y="138436"/>
            <a:ext cx="8880764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обучения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2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71926"/>
            <a:ext cx="9144000" cy="6150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5800"/>
              </a:lnSpc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</a:rPr>
              <a:t>Анализ итогов ОГЭ : средние оценки</a:t>
            </a:r>
            <a:endParaRPr lang="ru-RU" sz="2800" b="1" dirty="0">
              <a:solidFill>
                <a:schemeClr val="bg1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774085"/>
              </p:ext>
            </p:extLst>
          </p:nvPr>
        </p:nvGraphicFramePr>
        <p:xfrm>
          <a:off x="166254" y="908718"/>
          <a:ext cx="8700655" cy="4122980"/>
        </p:xfrm>
        <a:graphic>
          <a:graphicData uri="http://schemas.openxmlformats.org/drawingml/2006/table">
            <a:tbl>
              <a:tblPr/>
              <a:tblGrid>
                <a:gridCol w="2504007"/>
                <a:gridCol w="1588271"/>
                <a:gridCol w="1152094"/>
                <a:gridCol w="1378101"/>
                <a:gridCol w="2078182"/>
              </a:tblGrid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Русскошуганская</a:t>
                      </a:r>
                      <a:r>
                        <a:rPr lang="ru-RU" sz="2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ООШ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2017 г.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 г.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г.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Динамика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8706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Русский язык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+0.62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Математика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4,33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+0,08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Обществознание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+0,25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Химия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+0,33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Биология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Количество выпускников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4AD8-AF3F-4954-8704-2BB9113D5A4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564" y="5555533"/>
            <a:ext cx="90685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Кудряшова Л. набрала максимальное количество баллов </a:t>
            </a:r>
          </a:p>
          <a:p>
            <a:pPr algn="ctr"/>
            <a:r>
              <a:rPr lang="ru-RU" sz="2400" b="1" dirty="0" smtClean="0"/>
              <a:t>по русскому языку и  химии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2958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545" y="230787"/>
            <a:ext cx="8769927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Целевые ориентиры на ГИА 2020 года 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23029"/>
              </p:ext>
            </p:extLst>
          </p:nvPr>
        </p:nvGraphicFramePr>
        <p:xfrm>
          <a:off x="219480" y="1198345"/>
          <a:ext cx="8688992" cy="5302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4645"/>
                <a:gridCol w="1625519"/>
                <a:gridCol w="1698171"/>
                <a:gridCol w="1534886"/>
                <a:gridCol w="1545771"/>
              </a:tblGrid>
              <a:tr h="1401361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Предметы</a:t>
                      </a:r>
                      <a:endParaRPr lang="ru-RU" sz="20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Средняя </a:t>
                      </a:r>
                    </a:p>
                    <a:p>
                      <a:pPr algn="ctr"/>
                      <a:r>
                        <a:rPr lang="ru-RU" sz="2000" b="1" dirty="0" smtClean="0"/>
                        <a:t>оценка</a:t>
                      </a:r>
                    </a:p>
                    <a:p>
                      <a:pPr algn="ctr"/>
                      <a:r>
                        <a:rPr lang="ru-RU" sz="2000" b="1" dirty="0" smtClean="0"/>
                        <a:t>2019 года</a:t>
                      </a:r>
                      <a:endParaRPr lang="ru-RU" sz="20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Учитель-</a:t>
                      </a:r>
                    </a:p>
                    <a:p>
                      <a:pPr algn="ctr"/>
                      <a:r>
                        <a:rPr lang="ru-RU" sz="2000" b="1" dirty="0" smtClean="0"/>
                        <a:t>предметник</a:t>
                      </a:r>
                      <a:endParaRPr lang="ru-RU" sz="20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Целевые ориентиры </a:t>
                      </a:r>
                    </a:p>
                    <a:p>
                      <a:pPr algn="ctr"/>
                      <a:r>
                        <a:rPr lang="ru-RU" sz="2000" b="1" dirty="0" smtClean="0"/>
                        <a:t>на 2020 год</a:t>
                      </a:r>
                      <a:endParaRPr lang="ru-RU" sz="2000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Ср. балл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/>
                        <a:t>Ср.оценка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Математика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Кудряшова Г.М.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4,06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Русский язык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4,38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Новикова Н.Г.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32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4,0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Химия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4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Лобанова Л.В.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26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4,25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География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Луконина Т.П.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28</a:t>
                      </a:r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3,87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48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информатика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Камалов Л.Ф.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 ниже 3,99</a:t>
                      </a:r>
                      <a:endParaRPr lang="ru-RU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65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ФФК\Desktop\публичный отчет\20181213_122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174171"/>
            <a:ext cx="8828314" cy="662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9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2401" y="106280"/>
            <a:ext cx="8783782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Сравнительные результаты пробных ОГЭ проведенных на ППЭ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3 и 4 января 2019 года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625019"/>
              </p:ext>
            </p:extLst>
          </p:nvPr>
        </p:nvGraphicFramePr>
        <p:xfrm>
          <a:off x="152395" y="1078345"/>
          <a:ext cx="8783788" cy="5442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1"/>
                <a:gridCol w="1593273"/>
                <a:gridCol w="1966759"/>
                <a:gridCol w="1510732"/>
                <a:gridCol w="1676403"/>
              </a:tblGrid>
              <a:tr h="68764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Предметы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показатели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Русский язык учитель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Новикова Н.Г.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Результаты по сравнению с </a:t>
                      </a:r>
                      <a:r>
                        <a:rPr lang="ru-RU" sz="2400" dirty="0" err="1" smtClean="0">
                          <a:latin typeface="Arial Narrow" pitchFamily="34" charset="0"/>
                        </a:rPr>
                        <a:t>среднерайонным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Математика учитель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Кудряшова Г.М.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Результаты по сравнению с </a:t>
                      </a:r>
                      <a:r>
                        <a:rPr lang="ru-RU" sz="2400" dirty="0" err="1" smtClean="0">
                          <a:latin typeface="Arial Narrow" pitchFamily="34" charset="0"/>
                        </a:rPr>
                        <a:t>среднерайонным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8764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Участников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68764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Успеваемость 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+10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+41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8764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Средний % выполнения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73,75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+11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38,28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+4,33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8764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Средняя оценка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3,25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3,25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+0,29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83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1749</TotalTime>
  <Words>892</Words>
  <Application>Microsoft Office PowerPoint</Application>
  <PresentationFormat>Экран (4:3)</PresentationFormat>
  <Paragraphs>473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Эльвир Зарипов</dc:creator>
  <cp:lastModifiedBy>ФФК</cp:lastModifiedBy>
  <cp:revision>200</cp:revision>
  <dcterms:created xsi:type="dcterms:W3CDTF">2016-03-01T11:03:30Z</dcterms:created>
  <dcterms:modified xsi:type="dcterms:W3CDTF">2020-01-25T07:00:47Z</dcterms:modified>
</cp:coreProperties>
</file>